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6724502" y="0"/>
            <a:ext cx="5085303" cy="5118674"/>
            <a:chOff x="5043503" y="0"/>
            <a:chExt cx="3814072" cy="3839101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1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139" name="Google Shape;139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42" name="Google Shape;142;p1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2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145" name="Google Shape;145;p1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1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1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1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1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1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1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1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1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1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1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1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1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1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1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1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1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1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1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1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1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1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1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1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1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1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1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1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1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1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1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1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1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1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1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1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1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1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1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1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1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1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12"/>
          <p:cNvSpPr txBox="1"/>
          <p:nvPr>
            <p:ph hasCustomPrompt="1"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2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6" name="Google Shape;28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5" name="Google Shape;315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7" name="Google Shape;317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29" name="Google Shape;329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0" name="Google Shape;3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7" name="Google Shape;33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"/>
          <p:cNvGrpSpPr/>
          <p:nvPr/>
        </p:nvGrpSpPr>
        <p:grpSpPr>
          <a:xfrm>
            <a:off x="195687" y="4541"/>
            <a:ext cx="1644244" cy="1846001"/>
            <a:chOff x="146769" y="3406"/>
            <a:chExt cx="1233214" cy="1384535"/>
          </a:xfrm>
        </p:grpSpPr>
        <p:grpSp>
          <p:nvGrpSpPr>
            <p:cNvPr id="53" name="Google Shape;53;p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4" name="Google Shape;54;p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7" name="Google Shape;57;p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1" name="Google Shape;61;p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" name="Google Shape;65;p4"/>
          <p:cNvGrpSpPr/>
          <p:nvPr/>
        </p:nvGrpSpPr>
        <p:grpSpPr>
          <a:xfrm>
            <a:off x="9033220" y="3871914"/>
            <a:ext cx="2914790" cy="2985925"/>
            <a:chOff x="6775084" y="2904008"/>
            <a:chExt cx="2186147" cy="2239500"/>
          </a:xfrm>
        </p:grpSpPr>
        <p:grpSp>
          <p:nvGrpSpPr>
            <p:cNvPr id="66" name="Google Shape;66;p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7" name="Google Shape;67;p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0" name="Google Shape;70;p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" name="Google Shape;84;p4"/>
          <p:cNvSpPr txBox="1"/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8" name="Google Shape;88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5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5" name="Google Shape;95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6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0" name="Google Shape;100;p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3" name="Google Shape;103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7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9" name="Google Shape;109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8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9"/>
          <p:cNvGrpSpPr/>
          <p:nvPr/>
        </p:nvGrpSpPr>
        <p:grpSpPr>
          <a:xfrm>
            <a:off x="9155392" y="1675"/>
            <a:ext cx="3023096" cy="3468901"/>
            <a:chOff x="6790514" y="1256"/>
            <a:chExt cx="2267379" cy="2601741"/>
          </a:xfrm>
        </p:grpSpPr>
        <p:grpSp>
          <p:nvGrpSpPr>
            <p:cNvPr id="116" name="Google Shape;116;p9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17" name="Google Shape;117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20;p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1" name="Google Shape;121;p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5" name="Google Shape;125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" name="Google Shape;127;p9"/>
          <p:cNvSpPr txBox="1"/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31" name="Google Shape;131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0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" type="subTitle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10"/>
          <p:cNvSpPr txBox="1"/>
          <p:nvPr>
            <p:ph idx="2" type="body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b="0" i="0" sz="17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8.jp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/>
          <p:nvPr>
            <p:ph type="ctrTitle"/>
          </p:nvPr>
        </p:nvSpPr>
        <p:spPr>
          <a:xfrm>
            <a:off x="1098667" y="1979450"/>
            <a:ext cx="5673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AR" sz="6400">
                <a:latin typeface="Calibri"/>
                <a:ea typeface="Calibri"/>
                <a:cs typeface="Calibri"/>
                <a:sym typeface="Calibri"/>
              </a:rPr>
              <a:t>Canary deployment</a:t>
            </a:r>
            <a:endParaRPr sz="6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6"/>
          <p:cNvSpPr txBox="1"/>
          <p:nvPr>
            <p:ph idx="1" type="subTitle"/>
          </p:nvPr>
        </p:nvSpPr>
        <p:spPr>
          <a:xfrm>
            <a:off x="1098667" y="4476667"/>
            <a:ext cx="56739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-AR">
                <a:latin typeface="Calibri"/>
                <a:ea typeface="Calibri"/>
                <a:cs typeface="Calibri"/>
                <a:sym typeface="Calibri"/>
              </a:rPr>
              <a:t>Metodología de Sistemas I - 2W2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s-AR" sz="1900">
                <a:latin typeface="Calibri"/>
                <a:ea typeface="Calibri"/>
                <a:cs typeface="Calibri"/>
                <a:sym typeface="Calibri"/>
              </a:rPr>
              <a:t>Ledesma</a:t>
            </a:r>
            <a:r>
              <a:rPr lang="es-AR" sz="1900">
                <a:latin typeface="Calibri"/>
                <a:ea typeface="Calibri"/>
                <a:cs typeface="Calibri"/>
                <a:sym typeface="Calibri"/>
              </a:rPr>
              <a:t>, Daniel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s-AR" sz="1900">
                <a:latin typeface="Calibri"/>
                <a:ea typeface="Calibri"/>
                <a:cs typeface="Calibri"/>
                <a:sym typeface="Calibri"/>
              </a:rPr>
              <a:t>Osmerini</a:t>
            </a:r>
            <a:r>
              <a:rPr lang="es-AR" sz="1900">
                <a:latin typeface="Calibri"/>
                <a:ea typeface="Calibri"/>
                <a:cs typeface="Calibri"/>
                <a:sym typeface="Calibri"/>
              </a:rPr>
              <a:t>, Mario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s-AR" sz="1900">
                <a:latin typeface="Calibri"/>
                <a:ea typeface="Calibri"/>
                <a:cs typeface="Calibri"/>
                <a:sym typeface="Calibri"/>
              </a:rPr>
              <a:t>Rosas</a:t>
            </a:r>
            <a:r>
              <a:rPr lang="es-AR" sz="1900">
                <a:latin typeface="Calibri"/>
                <a:ea typeface="Calibri"/>
                <a:cs typeface="Calibri"/>
                <a:sym typeface="Calibri"/>
              </a:rPr>
              <a:t>, Iván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s-AR" sz="1900">
                <a:latin typeface="Calibri"/>
                <a:ea typeface="Calibri"/>
                <a:cs typeface="Calibri"/>
                <a:sym typeface="Calibri"/>
              </a:rPr>
              <a:t>Weihmuller</a:t>
            </a:r>
            <a:r>
              <a:rPr lang="es-AR" sz="1900">
                <a:latin typeface="Calibri"/>
                <a:ea typeface="Calibri"/>
                <a:cs typeface="Calibri"/>
                <a:sym typeface="Calibri"/>
              </a:rPr>
              <a:t>, Jorge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4461200" y="5138533"/>
            <a:ext cx="1534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AR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109504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AR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109594 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AR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109780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AR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108933  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donpoliza.es/wp-content/uploads/2019/03/abcd.jpg" id="431" name="Google Shape;4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5068" y="2918972"/>
            <a:ext cx="5516933" cy="3122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anary" id="432" name="Google Shape;43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2013" y="834750"/>
            <a:ext cx="3032644" cy="31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 rotWithShape="1">
          <a:blip r:embed="rId5">
            <a:alphaModFix/>
          </a:blip>
          <a:srcRect b="3194" l="0" r="46256" t="0"/>
          <a:stretch/>
        </p:blipFill>
        <p:spPr>
          <a:xfrm>
            <a:off x="0" y="0"/>
            <a:ext cx="61460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5"/>
          <p:cNvSpPr txBox="1"/>
          <p:nvPr/>
        </p:nvSpPr>
        <p:spPr>
          <a:xfrm>
            <a:off x="262600" y="125800"/>
            <a:ext cx="24099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>
                <a:solidFill>
                  <a:srgbClr val="FFFFFF"/>
                </a:solidFill>
              </a:rPr>
              <a:t>Origen</a:t>
            </a:r>
            <a:endParaRPr b="1" sz="5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19200"/>
            <a:ext cx="11887198" cy="396460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/>
        </p:nvSpPr>
        <p:spPr>
          <a:xfrm>
            <a:off x="2453400" y="287900"/>
            <a:ext cx="72852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s-AR" sz="5000"/>
              <a:t>Despliegue Blue/Green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964" y="304800"/>
            <a:ext cx="570807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7"/>
          <p:cNvSpPr txBox="1"/>
          <p:nvPr/>
        </p:nvSpPr>
        <p:spPr>
          <a:xfrm>
            <a:off x="1896750" y="-170025"/>
            <a:ext cx="83985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s-AR" sz="5000"/>
              <a:t>Infraestructura </a:t>
            </a:r>
            <a:r>
              <a:rPr b="1" lang="es-AR" sz="5000"/>
              <a:t>Blue/Green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663" y="700050"/>
            <a:ext cx="8664674" cy="57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 txBox="1"/>
          <p:nvPr/>
        </p:nvSpPr>
        <p:spPr>
          <a:xfrm>
            <a:off x="3033750" y="-170025"/>
            <a:ext cx="61245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s-AR" sz="5000"/>
              <a:t>Despliegue Canary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914400"/>
            <a:ext cx="83820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9"/>
          <p:cNvSpPr txBox="1"/>
          <p:nvPr/>
        </p:nvSpPr>
        <p:spPr>
          <a:xfrm>
            <a:off x="2581800" y="-170025"/>
            <a:ext cx="70284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s-AR" sz="5000"/>
              <a:t>Infraestructura Canary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0" y="571500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1"/>
          <p:cNvPicPr preferRelativeResize="0"/>
          <p:nvPr/>
        </p:nvPicPr>
        <p:blipFill rotWithShape="1">
          <a:blip r:embed="rId3">
            <a:alphaModFix/>
          </a:blip>
          <a:srcRect b="0" l="19015" r="0" t="0"/>
          <a:stretch/>
        </p:blipFill>
        <p:spPr>
          <a:xfrm>
            <a:off x="0" y="0"/>
            <a:ext cx="122768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 rotWithShape="1">
          <a:blip r:embed="rId3">
            <a:alphaModFix/>
          </a:blip>
          <a:srcRect b="27030" l="10265" r="8965" t="22492"/>
          <a:stretch/>
        </p:blipFill>
        <p:spPr>
          <a:xfrm>
            <a:off x="548100" y="1154500"/>
            <a:ext cx="11095800" cy="45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767" y="118098"/>
            <a:ext cx="12221551" cy="662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 b="5213" l="0" r="0" t="0"/>
          <a:stretch/>
        </p:blipFill>
        <p:spPr>
          <a:xfrm>
            <a:off x="493500" y="438300"/>
            <a:ext cx="11204999" cy="59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" y="233683"/>
            <a:ext cx="12172647" cy="639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213" y="1965120"/>
            <a:ext cx="8425575" cy="441213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8"/>
          <p:cNvSpPr txBox="1"/>
          <p:nvPr/>
        </p:nvSpPr>
        <p:spPr>
          <a:xfrm rot="-167">
            <a:off x="3013650" y="484995"/>
            <a:ext cx="6164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/>
              <a:t>Canary Deployment</a:t>
            </a:r>
            <a:endParaRPr b="1"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9"/>
          <p:cNvPicPr preferRelativeResize="0"/>
          <p:nvPr/>
        </p:nvPicPr>
        <p:blipFill rotWithShape="1">
          <a:blip r:embed="rId3">
            <a:alphaModFix/>
          </a:blip>
          <a:srcRect b="0" l="30020" r="0" t="-4307"/>
          <a:stretch/>
        </p:blipFill>
        <p:spPr>
          <a:xfrm>
            <a:off x="1722188" y="1253425"/>
            <a:ext cx="4583925" cy="50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838" y="2542650"/>
            <a:ext cx="3625750" cy="37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850070">
            <a:off x="7645990" y="992740"/>
            <a:ext cx="2515569" cy="215694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9"/>
          <p:cNvSpPr txBox="1"/>
          <p:nvPr/>
        </p:nvSpPr>
        <p:spPr>
          <a:xfrm flipH="1">
            <a:off x="2662950" y="107450"/>
            <a:ext cx="68661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/>
              <a:t>Reducción de errores</a:t>
            </a:r>
            <a:endParaRPr b="1"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125" y="1555078"/>
            <a:ext cx="7581750" cy="486794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0"/>
          <p:cNvSpPr txBox="1"/>
          <p:nvPr/>
        </p:nvSpPr>
        <p:spPr>
          <a:xfrm flipH="1">
            <a:off x="3198300" y="601075"/>
            <a:ext cx="5795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5000"/>
              <a:t>Avance de Errores</a:t>
            </a:r>
            <a:endParaRPr b="1"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10046188" y="1608700"/>
            <a:ext cx="1655400" cy="1340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A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2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9830513" y="4804925"/>
            <a:ext cx="1655400" cy="13401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A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1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 b="0" l="26398" r="25347" t="0"/>
          <a:stretch/>
        </p:blipFill>
        <p:spPr>
          <a:xfrm>
            <a:off x="490412" y="1078800"/>
            <a:ext cx="6819575" cy="5395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31"/>
          <p:cNvCxnSpPr>
            <a:endCxn id="389" idx="1"/>
          </p:cNvCxnSpPr>
          <p:nvPr/>
        </p:nvCxnSpPr>
        <p:spPr>
          <a:xfrm>
            <a:off x="6600413" y="4993775"/>
            <a:ext cx="3230100" cy="481200"/>
          </a:xfrm>
          <a:prstGeom prst="bentConnector3">
            <a:avLst>
              <a:gd fmla="val 50000" name="adj1"/>
            </a:avLst>
          </a:prstGeom>
          <a:noFill/>
          <a:ln cap="flat" cmpd="sng" w="1016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2" name="Google Shape;392;p31"/>
          <p:cNvCxnSpPr/>
          <p:nvPr/>
        </p:nvCxnSpPr>
        <p:spPr>
          <a:xfrm flipH="1" rot="10800000">
            <a:off x="7047238" y="2265475"/>
            <a:ext cx="2999100" cy="48300"/>
          </a:xfrm>
          <a:prstGeom prst="straightConnector1">
            <a:avLst/>
          </a:prstGeom>
          <a:noFill/>
          <a:ln cap="flat" cmpd="sng" w="1016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3" name="Google Shape;393;p31"/>
          <p:cNvSpPr txBox="1"/>
          <p:nvPr/>
        </p:nvSpPr>
        <p:spPr>
          <a:xfrm>
            <a:off x="2440800" y="0"/>
            <a:ext cx="7310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000000"/>
                </a:solidFill>
              </a:rPr>
              <a:t>Implementar Versión 2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/>
          <p:nvPr/>
        </p:nvSpPr>
        <p:spPr>
          <a:xfrm>
            <a:off x="3481575" y="-157650"/>
            <a:ext cx="3158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AR" sz="5000" u="none" cap="none" strike="noStrike">
                <a:solidFill>
                  <a:srgbClr val="000000"/>
                </a:solidFill>
              </a:rPr>
              <a:t>Observar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relacionada" id="404" name="Google Shape;404;p33"/>
          <p:cNvPicPr preferRelativeResize="0"/>
          <p:nvPr/>
        </p:nvPicPr>
        <p:blipFill rotWithShape="1">
          <a:blip r:embed="rId3">
            <a:alphaModFix/>
          </a:blip>
          <a:srcRect b="26890" l="51450" r="4205" t="16257"/>
          <a:stretch/>
        </p:blipFill>
        <p:spPr>
          <a:xfrm>
            <a:off x="1787650" y="3495461"/>
            <a:ext cx="2338475" cy="247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05" name="Google Shape;405;p33"/>
          <p:cNvPicPr preferRelativeResize="0"/>
          <p:nvPr/>
        </p:nvPicPr>
        <p:blipFill rotWithShape="1">
          <a:blip r:embed="rId3">
            <a:alphaModFix/>
          </a:blip>
          <a:srcRect b="26890" l="4215" r="50871" t="16257"/>
          <a:stretch/>
        </p:blipFill>
        <p:spPr>
          <a:xfrm>
            <a:off x="8035900" y="3495461"/>
            <a:ext cx="2368450" cy="247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anary deployment" id="406" name="Google Shape;406;p33"/>
          <p:cNvPicPr preferRelativeResize="0"/>
          <p:nvPr/>
        </p:nvPicPr>
        <p:blipFill rotWithShape="1">
          <a:blip r:embed="rId4">
            <a:alphaModFix/>
          </a:blip>
          <a:srcRect b="19161" l="4380" r="53428" t="32022"/>
          <a:stretch/>
        </p:blipFill>
        <p:spPr>
          <a:xfrm>
            <a:off x="2150406" y="763846"/>
            <a:ext cx="5167650" cy="2668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anary deployment" id="407" name="Google Shape;407;p33"/>
          <p:cNvPicPr preferRelativeResize="0"/>
          <p:nvPr/>
        </p:nvPicPr>
        <p:blipFill rotWithShape="1">
          <a:blip r:embed="rId4">
            <a:alphaModFix/>
          </a:blip>
          <a:srcRect b="19994" l="79440" r="3871" t="37688"/>
          <a:stretch/>
        </p:blipFill>
        <p:spPr>
          <a:xfrm>
            <a:off x="8029539" y="960816"/>
            <a:ext cx="2035152" cy="24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3"/>
          <p:cNvSpPr/>
          <p:nvPr/>
        </p:nvSpPr>
        <p:spPr>
          <a:xfrm>
            <a:off x="6970596" y="229295"/>
            <a:ext cx="1216200" cy="7314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3"/>
          <p:cNvSpPr/>
          <p:nvPr/>
        </p:nvSpPr>
        <p:spPr>
          <a:xfrm rot="10800000">
            <a:off x="4126115" y="229289"/>
            <a:ext cx="1216200" cy="73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3"/>
          <p:cNvSpPr/>
          <p:nvPr/>
        </p:nvSpPr>
        <p:spPr>
          <a:xfrm rot="5400000">
            <a:off x="2910980" y="1640197"/>
            <a:ext cx="3736200" cy="9144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3"/>
          <p:cNvSpPr/>
          <p:nvPr/>
        </p:nvSpPr>
        <p:spPr>
          <a:xfrm rot="5400000">
            <a:off x="5710596" y="1640197"/>
            <a:ext cx="3736200" cy="914400"/>
          </a:xfrm>
          <a:prstGeom prst="mathMinus">
            <a:avLst>
              <a:gd fmla="val 23520" name="adj1"/>
            </a:avLst>
          </a:prstGeom>
          <a:solidFill>
            <a:schemeClr val="accent4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1028637" y="5897300"/>
            <a:ext cx="3856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000000"/>
                </a:solidFill>
              </a:rPr>
              <a:t>Retroceder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7579726" y="5897300"/>
            <a:ext cx="3280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000000"/>
                </a:solidFill>
              </a:rPr>
              <a:t>Continuar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relacionada" id="418" name="Google Shape;418;p34"/>
          <p:cNvPicPr preferRelativeResize="0"/>
          <p:nvPr/>
        </p:nvPicPr>
        <p:blipFill rotWithShape="1">
          <a:blip r:embed="rId3">
            <a:alphaModFix/>
          </a:blip>
          <a:srcRect b="2133" l="7596" r="5321" t="2975"/>
          <a:stretch/>
        </p:blipFill>
        <p:spPr>
          <a:xfrm>
            <a:off x="3632987" y="1740068"/>
            <a:ext cx="5164200" cy="31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n relacionada" id="419" name="Google Shape;4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3173" y="1228253"/>
            <a:ext cx="480983" cy="577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20" name="Google Shape;42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854696">
            <a:off x="5506664" y="1325445"/>
            <a:ext cx="480983" cy="577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421" name="Google Shape;4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31228">
            <a:off x="6271955" y="1393188"/>
            <a:ext cx="480983" cy="57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4"/>
          <p:cNvPicPr preferRelativeResize="0"/>
          <p:nvPr/>
        </p:nvPicPr>
        <p:blipFill rotWithShape="1">
          <a:blip r:embed="rId5">
            <a:alphaModFix/>
          </a:blip>
          <a:srcRect b="61828" l="7491" r="54614" t="9797"/>
          <a:stretch/>
        </p:blipFill>
        <p:spPr>
          <a:xfrm>
            <a:off x="501612" y="4566493"/>
            <a:ext cx="3205650" cy="16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 rotWithShape="1">
          <a:blip r:embed="rId5">
            <a:alphaModFix/>
          </a:blip>
          <a:srcRect b="18116" l="8730" r="53376" t="55635"/>
          <a:stretch/>
        </p:blipFill>
        <p:spPr>
          <a:xfrm>
            <a:off x="8484737" y="623893"/>
            <a:ext cx="3205650" cy="154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 rotWithShape="1">
          <a:blip r:embed="rId5">
            <a:alphaModFix/>
          </a:blip>
          <a:srcRect b="17221" l="55513" r="6593" t="56529"/>
          <a:stretch/>
        </p:blipFill>
        <p:spPr>
          <a:xfrm>
            <a:off x="8484737" y="4628943"/>
            <a:ext cx="3205650" cy="154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4"/>
          <p:cNvPicPr preferRelativeResize="0"/>
          <p:nvPr/>
        </p:nvPicPr>
        <p:blipFill rotWithShape="1">
          <a:blip r:embed="rId5">
            <a:alphaModFix/>
          </a:blip>
          <a:srcRect b="63436" l="54658" r="9047" t="10315"/>
          <a:stretch/>
        </p:blipFill>
        <p:spPr>
          <a:xfrm>
            <a:off x="569262" y="623881"/>
            <a:ext cx="3070326" cy="15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 txBox="1"/>
          <p:nvPr/>
        </p:nvSpPr>
        <p:spPr>
          <a:xfrm>
            <a:off x="4628250" y="211700"/>
            <a:ext cx="29355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AR" sz="5000" u="none" cap="none" strike="noStrike">
                <a:solidFill>
                  <a:srgbClr val="000000"/>
                </a:solidFill>
              </a:rPr>
              <a:t>Elección</a:t>
            </a:r>
            <a:endParaRPr b="1" i="0" sz="5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